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341" r:id="rId3"/>
    <p:sldId id="363" r:id="rId4"/>
    <p:sldId id="289" r:id="rId5"/>
    <p:sldId id="376" r:id="rId6"/>
    <p:sldId id="377" r:id="rId7"/>
    <p:sldId id="335" r:id="rId8"/>
    <p:sldId id="352" r:id="rId9"/>
    <p:sldId id="353" r:id="rId10"/>
    <p:sldId id="354" r:id="rId11"/>
    <p:sldId id="355" r:id="rId12"/>
    <p:sldId id="357" r:id="rId13"/>
    <p:sldId id="336" r:id="rId14"/>
    <p:sldId id="356" r:id="rId15"/>
    <p:sldId id="338" r:id="rId16"/>
    <p:sldId id="370" r:id="rId17"/>
    <p:sldId id="339" r:id="rId18"/>
    <p:sldId id="340" r:id="rId19"/>
    <p:sldId id="342" r:id="rId20"/>
    <p:sldId id="365" r:id="rId21"/>
    <p:sldId id="366" r:id="rId22"/>
    <p:sldId id="381" r:id="rId23"/>
    <p:sldId id="367" r:id="rId24"/>
    <p:sldId id="374" r:id="rId25"/>
    <p:sldId id="375" r:id="rId26"/>
    <p:sldId id="371" r:id="rId27"/>
    <p:sldId id="380" r:id="rId28"/>
    <p:sldId id="372" r:id="rId29"/>
    <p:sldId id="373" r:id="rId30"/>
    <p:sldId id="337" r:id="rId31"/>
    <p:sldId id="334" r:id="rId32"/>
    <p:sldId id="347" r:id="rId33"/>
    <p:sldId id="343" r:id="rId34"/>
    <p:sldId id="349" r:id="rId35"/>
    <p:sldId id="378" r:id="rId36"/>
    <p:sldId id="350" r:id="rId37"/>
    <p:sldId id="344" r:id="rId38"/>
    <p:sldId id="345" r:id="rId39"/>
    <p:sldId id="379" r:id="rId40"/>
    <p:sldId id="351" r:id="rId41"/>
    <p:sldId id="348" r:id="rId42"/>
    <p:sldId id="358" r:id="rId43"/>
    <p:sldId id="359" r:id="rId44"/>
    <p:sldId id="368" r:id="rId45"/>
    <p:sldId id="369" r:id="rId46"/>
    <p:sldId id="360" r:id="rId47"/>
    <p:sldId id="361" r:id="rId48"/>
    <p:sldId id="362" r:id="rId49"/>
    <p:sldId id="364" r:id="rId50"/>
    <p:sldId id="333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1" autoAdjust="0"/>
    <p:restoredTop sz="94676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9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48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73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77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75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30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17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57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9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41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6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7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b-engines.com/en/rank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&#1075;&#1080;&#1073;&#1076;&#1076;.&#1088;&#1092;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2457" y="2420888"/>
            <a:ext cx="8458200" cy="48256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Курс – «Технологии разработки и защиты баз данных»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I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семестр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88640"/>
            <a:ext cx="624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Высший колледж информатики НГУ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511" y="357301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Тема: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курс. Основные концепции и понятия БД. Понятие БД. Типы и виды БД. Достоинства 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архитектур.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7904" y="6231408"/>
            <a:ext cx="201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Новосибирск 202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1342" y="5679832"/>
            <a:ext cx="587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Преподаватель – к.т.н.,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Жирнов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Анатолий Алексеевич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Админ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55" y="836712"/>
            <a:ext cx="2426118" cy="7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01962" y="316245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Лекция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№1 </a:t>
            </a:r>
            <a:endParaRPr lang="ru-RU" b="1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72255" y="1689967"/>
            <a:ext cx="8458200" cy="482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Кафедра информатики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61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Основные термины и понятия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692696"/>
            <a:ext cx="51845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часть реального мира, подлежащая изучению с целью организации управления и, в конечном итоге, автоматизации. Предметная область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информационной системы рассматривается как совокупность реальных процессов и объектов (сущностей),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представляющих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 для её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Каждая из сущностей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обладает определённым набором свойств (атрибутов).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Ведение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деятельность по обновлению, восстановлению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базы данных с целью обеспечения её целостности,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эффективности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Автоматизированная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система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(АИС) представляет собой совокупность данных, экономико-математических методов и моделей, технических, программных средств и специалистов, предназначенную для обработки информации и принятия управленческих решений.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698" name="Picture 2" descr="https://vsegda-pomnim.com/uploads/posts/2022-04/1648923871_6-vsegda-pomnim-com-p-rossiiskii-les-foto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48680"/>
            <a:ext cx="1810833" cy="12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argumentiru.com/images/arhnews/4089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17" y="1959893"/>
            <a:ext cx="1810833" cy="120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https://don24.ru/uploads/2019/08/%D0%BE%D0%B1%D1%89%D0%B5%D1%81%D1%82%D0%B2%D0%BE-oZJ17DtXEG_qK_NR4xZWh_tM4AIcVbU9./Contractors-Insurance-City-FpYGlgPJTZhSWN19IRlUR9aK3OgV_E0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21" y="548680"/>
            <a:ext cx="1724025" cy="12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https://www.dreambird.ru/images/smart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20" y="1988840"/>
            <a:ext cx="1725965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https://drasler.ru/wp-content/uploads/2019/06/%D0%9A%D0%B0%D1%80%D1%82%D0%B8%D0%BD%D0%BA%D0%B8-%D1%81-%D0%B4%D0%BD%D0%B5%D0%BC-%E2%80%8B%E2%80%8B%D1%81%D0%B8%D1%81%D1%82%D0%B5%D0%BC%D0%BD%D0%BE%D0%B3%D0%BE-%D0%B0%D0%B4%D0%BC%D0%B8%D0%BD%D0%B8%D1%81%D1%82%D1%80%D0%B0%D1%82%D0%BE%D1%80%D0%B0-%D0%BE%D1%82%D0%BA%D1%80%D1%8B%D1%82%D0%BA%D0%B80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5"/>
            <a:ext cx="332602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https://iknigi.net/books_files/online_html/109275/b0000019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30" y="4869160"/>
            <a:ext cx="382547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Основные термины и понятия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92696"/>
            <a:ext cx="872662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Банк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БнД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это автоматизированная информационная система, включающая в свой состав комплекс специальных методов и средств (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информационных, программных, языковых,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технических) для поддержания динамической информационной модели предметной области с целью обеспечения информационных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пользователей. Банк данных должен: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Обеспечивать информационные потребности внешних пользователей.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Обеспечивать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хранения и модификации больших объёмов многоаспектных данных.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Обеспечивать заданный уровень достоверности хранимых данных и их непротиворечивость.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Обеспечивать доступ к данным только пользователям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соответствующими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полномочиями.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Обеспечивать поиск данных по произвольной группе признаков.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Удовлетворять заданным требованиям по производительности при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Иметь возможность реорганизации при изменении границ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Обеспечивать выдачу пользователям данных в различной форме.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Обеспечивать простоту и удобство обращения внешних пользователей к данным. </a:t>
            </a:r>
          </a:p>
        </p:txBody>
      </p:sp>
    </p:spTree>
    <p:extLst>
      <p:ext uri="{BB962C8B-B14F-4D97-AF65-F5344CB8AC3E}">
        <p14:creationId xmlns:p14="http://schemas.microsoft.com/office/powerpoint/2010/main" val="176563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Основные термины и понятия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510927"/>
            <a:ext cx="47525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Хранилище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предметно-ориентированная информационная база данных, специально разработанная и предназначенная для подготовки отчётов и бизнес-анализа с целью поддержки принятия решений в организации. Строится на базе систем управления базами данных и систем поддержки принятия решений. Данные, поступающие в хранилище данных, как правило, доступны только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чтения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совокупность методов и средств,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используемых 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процессе разработки программного обеспечения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процесс выполнения программы с целью обнаружения ошибок.</a:t>
            </a:r>
          </a:p>
        </p:txBody>
      </p:sp>
      <p:pic>
        <p:nvPicPr>
          <p:cNvPr id="30722" name="Picture 2" descr="https://trudogolik24.ru/pic/tov/rg/202008201136337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51248"/>
            <a:ext cx="3891073" cy="18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phonoteka.org/uploads/posts/2021-04/1618658391_14-phonoteka_org-p-programmnii-kod-fon-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4" y="3231852"/>
            <a:ext cx="2992872" cy="199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57619"/>
            <a:ext cx="7560840" cy="128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50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Разница между БД и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3" y="692696"/>
            <a:ext cx="835975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(БД) – совокупность данных, организованных по определённым правилам, предусматривающим общие принципы описания, хранения и манипулирования данными, независимая от прикладных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 данные относятся к определённой предметной области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организованы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что могут быть использованы для решения многих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многими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пользователями.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базами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DBMS)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комплекс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программных средств, с помощью которого можно создавать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поддерживать базу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а также осуществлять к ней контролируемый доступ пользователей.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При этом возникает необходимость в выполнении ряда операций с БД, в первую очередь это: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новой информации в существующие файлы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новых пустых файлов в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(модификация) информации в существующих файлах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информации в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информации из существующих файлов 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файлов из БД.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9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Компоненты системы баз 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14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34" y="1340768"/>
            <a:ext cx="739778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02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Что такое СУБД?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467658"/>
            <a:ext cx="87266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Существует большое количество программ, которые предназначены для организации информации, помещения её в таблицы и манипуляции с нею – такие программы и получили название СУБД.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особенность СУБД – это наличие средств для ввода и хранения не только самих данных, но и описаний их структуры.</a:t>
            </a:r>
          </a:p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https://db-engines.com/en/ranking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9" y="2530584"/>
            <a:ext cx="8151657" cy="413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Интерфейсы для администрирования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9806" y="692696"/>
            <a:ext cx="87266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pgAdmin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Management Studio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5" y="2233240"/>
            <a:ext cx="473659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61" y="3429000"/>
            <a:ext cx="485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82" y="5157192"/>
            <a:ext cx="6381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7" y="5157192"/>
            <a:ext cx="6840760" cy="98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42" y="1087878"/>
            <a:ext cx="704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88" y="1087878"/>
            <a:ext cx="2463702" cy="306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87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Функции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92696"/>
            <a:ext cx="62646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Доступность данных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пользователю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вставлять, редактировать, удалять и извлекать данные из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БД. При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осуществлении любой из операций пользователь не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вникать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особенности физической реализации системы, т. е.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операции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 быть прозрачны.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Метаописание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должна предоставлять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системный каталог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содержится: описание хранимых в БД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данных; описание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связей между данными; ограничения целостности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регистрационные данные пользователей и другая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служебная информация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Благодаря метаданным БД становится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доступной внешним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приложениям, упрощается понимание смысла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усиливаются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меры безопасности, может выполняться аудит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836712"/>
            <a:ext cx="225154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https://tech.ebu.ch/files/live/sites/tech/files/shared/news/2016_07/Metadata_ow_logo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tech.ebu.ch/files/live/sites/tech/files/shared/news/2016_07/Metadata_ow_logo4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53288"/>
            <a:ext cx="3511302" cy="199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2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Функции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18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0223" y="476672"/>
            <a:ext cx="87266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параллельностью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Реализация механизма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многопользовательского (параллельного) доступа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обрабатываемым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 с гарантией корректного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обновления этих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Умение предоставить нескольким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пользователям совместный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к разделяемым ресурсам – это едва ли не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сложная задача, решаемая СУБД. СУБД должна суметь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избежать конфликта совместного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 двух или большего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числа пользователей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одним и тем же строкам таблицы, или, по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крайней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мере, исключить какие-либо нежелательные последствия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возникновении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конфликта.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63" y="3140968"/>
            <a:ext cx="330208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381" y="2924944"/>
            <a:ext cx="540014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27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Функции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19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0223" y="476672"/>
            <a:ext cx="87266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4"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 в рамках транзакции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СУБД гарантирует, что БД будет всегда находиться в непротиворечивом состоянии вне зависимости от любых сбоев при проведении операций обновления данных. Для этого операции с данными (в первую очередь вставки, редактирования и удаления) объединяются в единый блок, называемый транзакцией. Все операторы транзакции должны быть выполнены корректно и полностью, только в этом случае в БД будут зафиксированы изменения. В противном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случае осуществляется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автоматический откат транзакции, т. е.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БД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восстановлено на момент времени,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предшествующий вызову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транзакции</a:t>
            </a:r>
            <a:endParaRPr lang="ru-RU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356992"/>
            <a:ext cx="58864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20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План лекций. Какие вопросы планируется рассмотреть.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92696"/>
            <a:ext cx="820891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Введение в курс. Основные концепции и понятия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БД. Понятие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БД. Типы и виды БД. Достоинства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данных. Сетевая, иерархическая, реляционная, объектно-реляционная, объектно-ориентированная,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-ориентированная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жизненного цикла. Жизненный цикл программного продукта. Жизненный цикл БД. Функциональные и нефункциональные требования к программному продукту. Часть 1.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жизненного цикла. Жизненный цикл программного продукта. Жизненный цикл БД. Функциональные и нефункциональные требования к программному продукту. Часть 2.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 и пользователи БД. Пользователи СУБД и пользователи в БД.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модель данных. Типы данных. Операции над данными. Сущность и атрибуты. Связь, отношение. Общие сведения об ограничениях целостности.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алгебра. Теоретико-множественные операции: объединение, пересечение, разность, декартово произведение. Специальные реляционные операции: селекция, проекция, соединение, деление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проектирования баз данных: концептуальная (инфологическая) модель данных, логическая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даталогическая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модель данных, физическая модель данных. Семантическая модель данных: ER-модель. Основные понятия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ERмодели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сущность, атрибут, связь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89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Функции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0223" y="476672"/>
            <a:ext cx="87266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5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целостности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Все содержащиеся в БД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должны быть корректны и непротиворечивы. Это означает,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данные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таблицах могут модифицироваться только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соответствии с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утвержденными правилами. В самом общем случае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говорить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существовании трех правил поддержания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целостности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целостность доменов, целостность отношений,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связей между отношениями. Кроме того, разработчик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возможность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описывать свои собственные бизнес-правила,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станем называть корпоративными ограничениями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 startAt="5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случае непредвиденных ошибок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сбоев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приведших к повреждению или разрушению данных,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должна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обладать возможностью восстанавливать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пострадавшие данные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первую очередь эта функция реализуется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 процедур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резервного копирования.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18" name="Picture 2" descr="https://hdd0.ru/assets/images/resources/24/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933056"/>
            <a:ext cx="4032448" cy="26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6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Функции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70223" y="548680"/>
            <a:ext cx="87266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7"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Обмен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СУБД обязана поддерживать современные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и предоставлять доступ к БД удаленным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персональным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компьютерам.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доступом к данным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Доступ к данным могут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зарегистрированные в СУБД пользователи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назначенными администратором СУБД им правами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</a:p>
        </p:txBody>
      </p:sp>
      <p:pic>
        <p:nvPicPr>
          <p:cNvPr id="35842" name="Picture 2" descr="https://blog.screensteps.com/hubfs/document_sha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20627"/>
            <a:ext cx="6192688" cy="263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s://i.ytimg.com/vi/tEeBNO17fAM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8" y="4416378"/>
            <a:ext cx="4104456" cy="230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10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Из чего состоит СУБД?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1" y="476672"/>
            <a:ext cx="8798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ядро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которое отвечает за управление данными во внешней и оперативной памяти и журнализацию;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 языка базы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обеспечивающий оптимизацию запросов на извлечение и изменение данных и создание, как правило, машинно-независимого исполняемого внутреннего кода;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подсистему поддержки времени исполнения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которая интерпретирует программы манипуляции данными, создающие пользовательский интерфейс с СУБД;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сервисные программы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(внешние утилиты), обеспечивающие ряд дополнительных возможностей по обслуживанию информационной системы.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6696744" cy="376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41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Обобщенная структура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23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62389"/>
            <a:ext cx="7056784" cy="60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116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Критерии для оценки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04838"/>
            <a:ext cx="829627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33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Критерии для оценки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25</a:t>
            </a:r>
            <a:endParaRPr lang="ru-RU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9" y="980728"/>
            <a:ext cx="83439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3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648072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Основные пользователи при работе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92696"/>
            <a:ext cx="86546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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 данных, АД (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опытный (и, соответственно, дорогостоящий) специалист,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первую очередь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выполняющий организаторские функции, кроме того, АД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управление данными (планирование БД, разработка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стандартов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бизнес-правил) и за концептуальное проектирование базы данных;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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администратор(ы) БД, АБД 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Administrator, DBA)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отвечает за реализацию базы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(в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 числе за физическое проектирование), за обеспечение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целостности данных, за сопровождение системы, а также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обеспечение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максимальной производительности СУБД и приложений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разработчики БД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Разработчики БД, руководствуясь концептуальной моделью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принятыми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предприятии политиками и стандартами,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осуществляют разработку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логической, а затем и физической моделей данных;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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прикладные программисты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клиентского ПО относится к зоне ответственности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программистов;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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конечные пользователи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потребителем услуг информационной системы предприятия.</a:t>
            </a:r>
          </a:p>
        </p:txBody>
      </p:sp>
      <p:pic>
        <p:nvPicPr>
          <p:cNvPr id="14340" name="Picture 4" descr="https://cs11.pikabu.ru/post_img/2018/09/11/5/og_og_15366523882644263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013176"/>
            <a:ext cx="3168352" cy="165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6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44624"/>
            <a:ext cx="9059664" cy="648072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Общее направление деятельности персонала при работе с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27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03178"/>
            <a:ext cx="8424936" cy="61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74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76064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Роль БД на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предприятии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28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848871" cy="59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43808" y="6485384"/>
            <a:ext cx="3352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i="1" dirty="0">
                <a:latin typeface="Times New Roman" pitchFamily="18" charset="0"/>
                <a:cs typeface="Times New Roman" pitchFamily="18" charset="0"/>
              </a:rPr>
              <a:t>Цикл преобразования информации</a:t>
            </a:r>
            <a:endParaRPr lang="ru-RU" sz="1600" b="1" i="1" dirty="0"/>
          </a:p>
        </p:txBody>
      </p:sp>
    </p:spTree>
    <p:extLst>
      <p:ext uri="{BB962C8B-B14F-4D97-AF65-F5344CB8AC3E}">
        <p14:creationId xmlns:p14="http://schemas.microsoft.com/office/powerpoint/2010/main" val="268817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76064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Жизненный цикл проекта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29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776660"/>
            <a:ext cx="7704855" cy="58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2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План лекций. Какие вопросы планируется рассмотреть.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92696"/>
            <a:ext cx="82089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проектирование. Нормализация БД. Свойства нормальных форм.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Синтаксис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Манипулирование данными с помощью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Часть 1.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Синтаксис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Манипулирование данными с помощью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Часть 2.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Представления, триггеры, процедуры и функции. Процедурные языки. Часть 1.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Представления, триггеры, процедуры и функции. Процедурные языки. Часть 2.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размещения и доступа к данным в БД. Индексирование, хеширование, кластеризация.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Многопользовательский доступ к данным. Транзакции и параллелизм. Управление транзакциями.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Быстродействие в БД. Оптимизация БД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разработки клиента БД. Технологии доступа.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приложений для баз данных средствами конкретного языка программирования.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программной документации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918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19" y="476672"/>
            <a:ext cx="87040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Традиционно объёмы информации, с которыми приходится иметь дело таким системам, довольно велики, а сами БД имеют достаточно сложную структуру.</a:t>
            </a:r>
          </a:p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информационных систем: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 железнодорожных билетов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https://www.rzd.ru/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авиационных билетов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https://www.s7.ru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Банковские системы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https://online.sberbank.ru/CSAFront/index.do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Федеральная информационная система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ГИБДД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гибдд.рф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ФССП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https://fssp.gov.ru/iss/Ip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Федеральная нотариальная палата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www.reestr-zalogov.ru/search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Многие другие.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0567"/>
            <a:ext cx="383775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54" y="3789040"/>
            <a:ext cx="4631965" cy="238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33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Программная и аппаратная составляющая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20688"/>
            <a:ext cx="8503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Компьютерные системы, особенно в области коммуникаций и хранения данных, развиваются несколько быстрее, чем остальные, потому что им приходится идти в ногу с технологическими и социальными изменениями в мире. В связи с тем, что объёмы информации, подлежащие хранению, растут высокими темпами, производители ПО вынуждены разрабатывать новые гибкие подходы к управлению большими объёмами данных.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2878984" cy="411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2957938" cy="417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 descr="https://c.dns-shop.ru/thumb/st1/fit/wm/0/0/f60aa7ec573ee1c9dac74dd6b534adab/9e93a7d6bfd94e34aefb76d5488a60e98ad17150f36a498a2bba8ced3366bf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08" y="2636912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6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Стоимость современных 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764704"/>
            <a:ext cx="81369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10 000Р;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 SQL Server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824 880Р;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 или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Enterprise Edition Subscription (On-Premises, 1-4 socket server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569 775Р на 1 год;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Firebird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бесплатно.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т.д.</a:t>
            </a:r>
          </a:p>
        </p:txBody>
      </p:sp>
      <p:sp>
        <p:nvSpPr>
          <p:cNvPr id="5" name="AutoShape 2" descr="https://win10software.ru/wp-content/uploads/2018/09/acces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7892" name="Picture 4" descr="https://i.pinimg.com/originals/5c/2b/86/5c2b862f91622bc6b66c3bf56ddcce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24944"/>
            <a:ext cx="35843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s://mxforge.com/wp-content/uploads/2020/01/PostgreSQL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7" y="2816932"/>
            <a:ext cx="446449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www.actendo.com/wordpress_2/wp-content/uploads/2019/08/sqlserver_0_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1" y="5101590"/>
            <a:ext cx="3327201" cy="15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https://fuzeservers.ru/wp-content/uploads/f/8/e/f8e1b5e2ec4e7348abc77430335a23b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223" y="4505059"/>
            <a:ext cx="3954916" cy="20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818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Трехуровневая архитектура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ANSI/X3/SPARC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476672"/>
            <a:ext cx="89289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Внутренний уровень – наиболее приближенный к физической системе непосредственного хранения данных. Он описывает, каким образом размещаются данные на устройствах хранения информации. Для традиционного пользователя БД внутренний уровень, как правило, недоступен к просмотру и модификации;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 уровень – связанный со способами представления данных непосредственно для пользователей. На внешнем уровне пользователю предоставляется возможность манипуляции данными в СУБД с помощью специального языка. Такая ориентированность на конечного пользователя делает БД независимой от физических параметров среды хранения данных;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Концептуальный уровень – является переходным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внутреннего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внешнему уровням и, по сути, есть обобщённое представление данных для множества пользователей. На этом уровне содержание БД представляется в целом, в отличии от внешнего уровня – где конкретные данные предоставляются конкретному пользователю.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69991"/>
            <a:ext cx="3528392" cy="258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1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Способы доступа к 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34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Файл-сервер – файлы располагаются централизованно на файл-сервере. СУБД находится на всех клиентских компьютерах, а доступ осуществляется через локальную сеть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Access, dBase, FoxPro, Visual FoxPro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  <p:pic>
        <p:nvPicPr>
          <p:cNvPr id="9220" name="Picture 4" descr="https://softclipper.net/images/foxpro/visual_foxpro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56" y="1772816"/>
            <a:ext cx="2185306" cy="21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56" y="4168435"/>
            <a:ext cx="2077350" cy="202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5328592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267744" y="6368979"/>
            <a:ext cx="295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«файл-сервер»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119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Достоинства и недостатки файл-серверной архитектуры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 – простота реализации.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на каждой рабочей станции необходимо устанавливать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полную копию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во время работы с данными сетевой трафик возрастает до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пиковых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управление параллельностью обработки данных и поддержку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было практически невозможно, в то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один пользователь сохранял свою порцию данных,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другой уже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вносил в нее изменения.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814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Способы доступа к 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Клиент-сервер – СУБД размещается на сервере с БД. Все клиентские запросы обрабатываются централизованно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Database, Firebird,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IBM DB2, Informix, MS SQL Server, Sybase Adaptive Server Enterprise,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MySQL,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Caché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ЛИНТЕР).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83568" y="6192994"/>
            <a:ext cx="3252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«клиент-сервер»</a:t>
            </a:r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7" y="1988840"/>
            <a:ext cx="4968552" cy="392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https://miro.medium.com/max/920/1*JlOfOoEJlu4ul0d9aZrRu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71700"/>
            <a:ext cx="2664296" cy="14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https://platforms.su/assets/user/img/product-logo/15898021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97" y="354373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028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Архитектура клиент-сервер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Сервер БД представляет собой приложение, осуществляющее комплекс действий по управлению данными – выполнение запросов, хранение и резервное копирование данных, отслеживание целостности, проверку прав пользователей, ведение журнала транзакций.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рабочего места (клиента) при этом может быть использован обычный ПК, что позволяет не отказываться от привычной рабочей среды.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 по принципе клиент/сервер обычно состоит из трёх основных компонентов: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БД, который и является собственного СУБД и управляет хранением данных, доступом, защитой, резервным копированием, отслеживает целостность данных и выполняет запросы клиента;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Клиенты, представляющие собой различные приложения пользователей и выполняющие запросы к серверу, проверяющие допустимость данных и получающие ответы от него;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Сеть и коммуникационное ПО, осуществляющее взаимодействие между клиентом и сервером с помощью сетевых протоколов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6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Архитектура клиент-сервер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38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339752" y="6309320"/>
            <a:ext cx="556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Упрощённая схема СУБД в архитектуре клиент/сервер</a:t>
            </a:r>
            <a:endParaRPr lang="ru-RU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764704"/>
            <a:ext cx="7191375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35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Достоинства и недостатки клиент-серверной архитектуры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39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повышается доступность БД. Сервер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собой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открытую систему, поэтому клиентские компьютеры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функционировать под управлением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операционных систем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 различным ПО;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выделенный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СУБД в состоянии обеспечить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параллельную многопользовательскую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обработку данных;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поддержки целостности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непротиворечивости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описываются на одном сервере СУБД,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клиентские приложения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никаким образом не в состоянии обойти эти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расходуется пропускная способность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компьютерных сетей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централизованному хранению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сравнительно просто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поддерживать единые для всех правила безопасности БД;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стандарта на основной язык общения SQL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широкие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доступа к серверу БД из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 обеспечения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 производителей;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 обслуживания и администрирования БД.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– высокая производительность сервера.</a:t>
            </a:r>
          </a:p>
        </p:txBody>
      </p:sp>
    </p:spTree>
    <p:extLst>
      <p:ext uri="{BB962C8B-B14F-4D97-AF65-F5344CB8AC3E}">
        <p14:creationId xmlns:p14="http://schemas.microsoft.com/office/powerpoint/2010/main" val="174109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Потребности общества и перспективы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20688"/>
            <a:ext cx="80648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Компьютерные системы, особенно в области коммуникаций и хранения данных, развиваются несколько быстрее, чем остальные, потому что им приходится идти в ногу с технологическими и социальными изменениями в мире. В связи с тем, что объёмы информации, подлежащие хранению, растут высокими темпами, производители ПО вынуждены разрабатывать новые гибкие подходы к управлению большими объёмами данных.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s://miro.medium.com/max/960/1*00al_s2joFKB2wTqCbhcM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3312368" cy="19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miro.medium.com/1*cG6U1qstYDijh9bPL42e-Q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77" y="2564904"/>
            <a:ext cx="3192462" cy="199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www.passionateinmarketing.com/wp-content/uploads/2021/10/data-mi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838860"/>
            <a:ext cx="3384376" cy="188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862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Способы доступа к 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Встраиваемая СУБД – СУБД которая поставляется с частью другого программного продукта. Данные хранятся локально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SQLite,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BerkeleyDB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Firebird Embedded, Microsoft SQL Server Compact,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ЛИНТЕР).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5" y="2672333"/>
            <a:ext cx="4546694" cy="217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https://www.studioserver.com.br/index_arquivos/firebird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87" y="3429000"/>
            <a:ext cx="38195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https://upload.wikimedia.org/wikipedia/en/thumb/5/58/OpenEdge_logo.png/330px-OpenEdge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932996"/>
            <a:ext cx="31432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435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Классификация по степени 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распределённости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550421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Локальные СУБД – располагаются на одном компьютере;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Распределённые СУБД – располагаются на 2-х или более компьютерах.</a:t>
            </a:r>
          </a:p>
        </p:txBody>
      </p:sp>
      <p:pic>
        <p:nvPicPr>
          <p:cNvPr id="40962" name="Picture 2" descr="https://static.insales-cdn.com/files/1/3261/12684477/original/kompyuter_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4" y="2282643"/>
            <a:ext cx="2952328" cy="258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s://blog.socioboard.com/wp-content/uploads/2019/09/Data-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88" y="2422332"/>
            <a:ext cx="409645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24944"/>
            <a:ext cx="9620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415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Этапы разработки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692696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Концептуальное проектирование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 необходимо для создания информационной модели предприятия (предметной области), не зависящей от каких- либо физических условий реализации. К последним относятся: тип СУБД, --- программ приложения, используемый язык программирования, конкретная вычислительная платформа и другие физические особенности реализации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проектирование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 необходимо для создания информационной модели предприятия на основе разработанного концептуальной модели с учетом используемого типа СУБД (но не конкретной СУБД и прочих физических условий реализации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Физическое проектирование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  - это процесс создания описания конкретной реализации БД с учетом особенностей выбранной СУБД. Эта фаза заканчивается созданием конкретной БД для создаваемого приложения, на основании разработанной ранее логической модели.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38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Архитектура современных СУБД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43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75878"/>
            <a:ext cx="7992888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566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Популярные модели распределения функций</a:t>
            </a:r>
            <a:br>
              <a:rPr lang="ru-RU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между сервером 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клиентом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44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798646"/>
            <a:ext cx="8784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Тонкий клиент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лишь за презентацию данных, поэтому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сказать, что он не умеет думать и вся программная логика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сосредоточена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стороне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сервера.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Толстый клиент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старается максимально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облегчить работу сервера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75656" y="6453336"/>
            <a:ext cx="66528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Популярные модели распределения функций между сервером и клиентом</a:t>
            </a:r>
            <a:endParaRPr lang="ru-RU" sz="16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92113"/>
            <a:ext cx="8418264" cy="446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166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76064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Распределенная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система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45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548680"/>
            <a:ext cx="8798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управления распределенными базами данных (СУРБД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системы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предполагают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организацию работы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данными, распределенными между несколькими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серверами, которые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свою очередь, могут быть удалены друг от друга 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87824" y="6381328"/>
            <a:ext cx="3727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распределённой обработки</a:t>
            </a:r>
            <a:endParaRPr lang="ru-RU" sz="16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01" y="1749010"/>
            <a:ext cx="6899791" cy="467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56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Какие бывают формы представления данных?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76470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Табличные формы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880431"/>
              </p:ext>
            </p:extLst>
          </p:nvPr>
        </p:nvGraphicFramePr>
        <p:xfrm>
          <a:off x="669454" y="2204864"/>
          <a:ext cx="3816423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3"/>
                <a:gridCol w="1368152"/>
                <a:gridCol w="115212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person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Имя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Дата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Пол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Анна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1672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Николай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1709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Мария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1690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Ж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Владимир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1715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1553"/>
              </p:ext>
            </p:extLst>
          </p:nvPr>
        </p:nvGraphicFramePr>
        <p:xfrm>
          <a:off x="4989934" y="2204864"/>
          <a:ext cx="367240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576"/>
                <a:gridCol w="18858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parent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Имя родителя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Имя ребенка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Анна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Николай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Анна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Мария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Мария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Владимир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960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Какие бывают формы представления данных?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76470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Предикатные формы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1268760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Информацию о структуре таблиц можно выразить введением двух 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предикатных символов </a:t>
            </a:r>
            <a:endParaRPr lang="ru-RU" b="1" i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05183"/>
              </p:ext>
            </p:extLst>
          </p:nvPr>
        </p:nvGraphicFramePr>
        <p:xfrm>
          <a:off x="2591780" y="1988840"/>
          <a:ext cx="40324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person (</a:t>
                      </a:r>
                      <a:r>
                        <a:rPr lang="ru-RU" dirty="0" smtClean="0"/>
                        <a:t>имя, дата, пол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 и 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 (</a:t>
                      </a:r>
                      <a:r>
                        <a:rPr lang="ru-RU" dirty="0" smtClean="0"/>
                        <a:t>имя родителя, имя ребёнка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9864"/>
              </p:ext>
            </p:extLst>
          </p:nvPr>
        </p:nvGraphicFramePr>
        <p:xfrm>
          <a:off x="2555776" y="3212976"/>
          <a:ext cx="40324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person (</a:t>
                      </a:r>
                      <a:r>
                        <a:rPr lang="ru-RU" dirty="0" smtClean="0"/>
                        <a:t>Анна, 1672, Ж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. 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person (</a:t>
                      </a:r>
                      <a:r>
                        <a:rPr lang="ru-RU" dirty="0" smtClean="0"/>
                        <a:t>Николай, 1709, М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. 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person (</a:t>
                      </a:r>
                      <a:r>
                        <a:rPr lang="ru-RU" dirty="0" smtClean="0"/>
                        <a:t>Мария, 1690, Ж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person (</a:t>
                      </a:r>
                      <a:r>
                        <a:rPr lang="ru-RU" dirty="0" smtClean="0"/>
                        <a:t>Владимир, 1715, М</a:t>
                      </a:r>
                      <a:r>
                        <a:rPr lang="en-US" dirty="0" smtClean="0"/>
                        <a:t>).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…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parent (</a:t>
                      </a:r>
                      <a:r>
                        <a:rPr lang="ru-RU" dirty="0" smtClean="0"/>
                        <a:t>Анна, Николай</a:t>
                      </a:r>
                      <a:r>
                        <a:rPr lang="en-US" dirty="0" smtClean="0"/>
                        <a:t>)</a:t>
                      </a:r>
                      <a:r>
                        <a:rPr lang="ru-RU" dirty="0" smtClean="0"/>
                        <a:t>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46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Какие бывают формы представления данных?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48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76470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Рекурсивные формы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64253"/>
              </p:ext>
            </p:extLst>
          </p:nvPr>
        </p:nvGraphicFramePr>
        <p:xfrm>
          <a:off x="1403648" y="2132856"/>
          <a:ext cx="59766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6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ancestor_desc</a:t>
                      </a:r>
                      <a:r>
                        <a:rPr lang="en-US" dirty="0" smtClean="0"/>
                        <a:t> (X, Y):-</a:t>
                      </a:r>
                      <a:r>
                        <a:rPr lang="en-US" baseline="0" dirty="0" smtClean="0"/>
                        <a:t> parent (X, Y).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ancestor_desc</a:t>
                      </a:r>
                      <a:r>
                        <a:rPr lang="en-US" dirty="0" smtClean="0"/>
                        <a:t> (X, Y):-</a:t>
                      </a:r>
                      <a:r>
                        <a:rPr lang="en-US" baseline="0" dirty="0" smtClean="0"/>
                        <a:t> parent (X, Z), </a:t>
                      </a:r>
                      <a:r>
                        <a:rPr lang="en-US" baseline="0" dirty="0" err="1" smtClean="0"/>
                        <a:t>ancestor_desc</a:t>
                      </a:r>
                      <a:r>
                        <a:rPr lang="en-US" baseline="0" dirty="0" smtClean="0"/>
                        <a:t> (Z, Y).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835696" y="1340768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ancestor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предках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descendants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потомках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446929"/>
              </p:ext>
            </p:extLst>
          </p:nvPr>
        </p:nvGraphicFramePr>
        <p:xfrm>
          <a:off x="1619672" y="4869160"/>
          <a:ext cx="59766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6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ancestor_desc</a:t>
                      </a:r>
                      <a:r>
                        <a:rPr lang="en-US" dirty="0" smtClean="0"/>
                        <a:t> (</a:t>
                      </a:r>
                      <a:r>
                        <a:rPr lang="ru-RU" dirty="0" smtClean="0"/>
                        <a:t>Анна, Николай</a:t>
                      </a:r>
                      <a:r>
                        <a:rPr lang="en-US" baseline="0" dirty="0" smtClean="0"/>
                        <a:t>).</a:t>
                      </a:r>
                      <a:r>
                        <a:rPr lang="ru-RU" baseline="0" dirty="0" smtClean="0"/>
                        <a:t>,</a:t>
                      </a: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Стрелка вниз 5"/>
          <p:cNvSpPr/>
          <p:nvPr/>
        </p:nvSpPr>
        <p:spPr>
          <a:xfrm>
            <a:off x="3707904" y="3068960"/>
            <a:ext cx="1060696" cy="1512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43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Эволюция моделей реализации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49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04998"/>
            <a:ext cx="7488832" cy="591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87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Где используются ИС?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620347"/>
            <a:ext cx="50405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Банковские системы;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МВД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сервисы.гувм.мвд.рф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info-service.htm?sid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=2000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ФСБ,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ГИБДД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гибдд.рф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check/auto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Здравоохранение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https://www.gosuslugi.ru/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Наука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https://www.elibrary.ru/defaultx.asp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Частные организации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https://v8.1c.ru/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т.д.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8" name="Picture 2" descr="https://www.jinmoney.ru/wp-content/uploads/2019/02/%D0%92%D0%A2%D0%91-%D0%B1%D0%B0%D0%BD%D0%B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6672"/>
            <a:ext cx="1584176" cy="8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placepic.ru/wp-content/uploads/2021/06/sb_x1000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62863"/>
            <a:ext cx="1872208" cy="13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55855"/>
            <a:ext cx="3679235" cy="66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97" y="2040253"/>
            <a:ext cx="3280067" cy="8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 descr="https://rv-ryazan.ru/wp-content/uploads/2022/02/gosuslug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78" y="2864390"/>
            <a:ext cx="2833850" cy="128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97" y="4108597"/>
            <a:ext cx="3802845" cy="54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389660"/>
            <a:ext cx="15335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2" descr="https://siam-consult.ru/upload/iblock/d8e/1C-UPP-8_R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29" y="5009132"/>
            <a:ext cx="4157370" cy="13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06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686800" cy="504056"/>
          </a:xfrm>
        </p:spPr>
        <p:txBody>
          <a:bodyPr>
            <a:normAutofit/>
          </a:bodyPr>
          <a:lstStyle/>
          <a:p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25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980728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В. Скакун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 в базах данных и экспертных системах: пособие для студентов фак. радиофизики и комп. технологий / В. В. Скакун. – Минск: БГУ, 2015. – 140 с.: ил.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Microsoft SQL Server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Reliability, scalability, and security both on premises and in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Kellyn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Gorman, Allan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Noderer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James Rowland-Jones,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Sirpal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Dustin Ryan, and Buck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Wood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Карпова И.П. Б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Курс лекций и материалы для практических заданий. – Учебное пособие. – М.: Питер, 2013. – 240 с. </a:t>
            </a:r>
          </a:p>
        </p:txBody>
      </p:sp>
    </p:spTree>
    <p:extLst>
      <p:ext uri="{BB962C8B-B14F-4D97-AF65-F5344CB8AC3E}">
        <p14:creationId xmlns:p14="http://schemas.microsoft.com/office/powerpoint/2010/main" val="400165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Типичная схема информационной системы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764704"/>
            <a:ext cx="41044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СУБД;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Настольное приложение;</a:t>
            </a: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для ноутбука, планшета.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97" y="501080"/>
            <a:ext cx="2538299" cy="137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https://www.rmit.edu.vn/content/dam/rmit/vn/en/assets-for-production/images/news/news-masthead-blockchain-calls-for-regulatory-sandboxes-and-educa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www.rmit.edu.vn/content/dam/rmit/vn/en/assets-for-production/images/news/news-masthead-blockchain-calls-for-regulatory-sandboxes-and-educatio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08" name="Picture 8" descr="https://img5.goodfon.ru/original/2880x1800/3/49/internet-vsemirnaia-pautina-s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0768"/>
            <a:ext cx="2417396" cy="15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https://avatars.mds.yandex.net/get-mpic/1884605/img_id701873257998285516.jpeg/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82" y="2413645"/>
            <a:ext cx="2333625" cy="16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https://freesoft.ru/storage/images/news/1/5/422/422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42506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https://nn.wadoo.ru/upload/iblock/74b/74bb0f62f3efffbc3135d8178490c5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44420"/>
            <a:ext cx="2519351" cy="18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44" y="4910658"/>
            <a:ext cx="1523628" cy="11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86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Что такое база данных?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19" y="548680"/>
            <a:ext cx="85757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настоящее время жизнь человека настолько сильно насыщена различного рода информацией, что для управления требуется  создание огромного количества баз и банков данных различного назначения. Сейчас практически любая задача связана с манипуляцией информацией и данными. По этой причине в последние годы появилось множество различных компьютерных систем – систем управления базами данных – предназначенных для этих целей.</a:t>
            </a: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690961" y="2492897"/>
            <a:ext cx="1152128" cy="1800200"/>
          </a:xfrm>
          <a:prstGeom prst="flowChartMagneticDisk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628" name="Picture 4" descr="https://phonoteka.org/uploads/posts/2021-05/1622258784_9-phonoteka_org-p-baza-dannikh-art-krasivo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311" y="1977524"/>
            <a:ext cx="4215537" cy="281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32101"/>
            <a:ext cx="8979972" cy="8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0" y="5752791"/>
            <a:ext cx="7753199" cy="86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63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Основные термины и понятия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691952"/>
            <a:ext cx="446449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любые сведения о каком-либо событии, сущности, процессе и т.п., являющиеся объектом некоторых операций: восприятия, передачи, преобразования, хранения или использования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информация, зафиксированная в некоторой форме, пригодной для последующей обработки, передачи и хранения, например,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находящаяся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ЭВМ или подготовленная для ввода в ЭВМ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в её формализации, сборе и переносе 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(АБД) — человек, который принимает участие в разработке БД, контролирует правильность ее функционирования.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https://aisschool.ru/pluginfile.php/5388/course/overviewfiles/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8" y="691952"/>
            <a:ext cx="2052228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24" y="2139098"/>
            <a:ext cx="3669993" cy="234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https://i.ytimg.com/vi/BNGOxkrdCQ4/maxresdefau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85" y="3911375"/>
            <a:ext cx="1901470" cy="10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https://seofiles.s3.amazonaws.com/seo/media/cache/ec/eb/eceb737b555ca00469ed8a7e5003d2f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84" y="5053103"/>
            <a:ext cx="2559432" cy="17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0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Основные термины и понятия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92696"/>
            <a:ext cx="489654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совокупность задач, осуществляющих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массивов данных. Обработка данных включает в себя ввод данных в ЭВМ, отбор данных по каким-либо критериям, преобразование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перемещение данных на внешней памяти ЭВМ, вывод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являющихся результатом решения задач, в табличном или в каком-либо ином удобном для пользователя виде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 данных (СОД)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набор аппаратных и программных средств, осуществляющих выполнение задач по управлению данными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совокупность функций обеспечения требуемого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их накопления и хранения, обновления, удаления,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заданному критерию и выдачи данных.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4" name="Picture 2" descr="https://shop.hypernet.com.ua/content/uploads/images/novosti-i-statyi/snim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584" y="836712"/>
            <a:ext cx="3734505" cy="21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climatstar.ru/upload/news/cod-mt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092" y="3238872"/>
            <a:ext cx="337931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446893" y="5863342"/>
            <a:ext cx="455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UPDATE </a:t>
            </a:r>
            <a:r>
              <a:rPr lang="en-US" b="1" i="1" dirty="0" err="1"/>
              <a:t>database.population</a:t>
            </a:r>
            <a:r>
              <a:rPr lang="en-US" b="1" i="1" dirty="0"/>
              <a:t> SET raw = value</a:t>
            </a:r>
            <a:endParaRPr lang="ru-RU" b="1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79848" y="6276421"/>
            <a:ext cx="693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DELETE FROM </a:t>
            </a:r>
            <a:r>
              <a:rPr lang="en-US" b="1" i="1" dirty="0" err="1"/>
              <a:t>database.agricultural_industry</a:t>
            </a:r>
            <a:r>
              <a:rPr lang="en-US" b="1" i="1" dirty="0"/>
              <a:t> where id&lt;=330000;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42109447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4523</TotalTime>
  <Words>2134</Words>
  <Application>Microsoft Office PowerPoint</Application>
  <PresentationFormat>Экран (4:3)</PresentationFormat>
  <Paragraphs>331</Paragraphs>
  <Slides>50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1" baseType="lpstr">
      <vt:lpstr>Тема Office</vt:lpstr>
      <vt:lpstr>Курс – «Технологии разработки и защиты баз данных», I семестр</vt:lpstr>
      <vt:lpstr>План лекций. Какие вопросы планируется рассмотреть.</vt:lpstr>
      <vt:lpstr>План лекций. Какие вопросы планируется рассмотреть.</vt:lpstr>
      <vt:lpstr>Потребности общества и перспективы</vt:lpstr>
      <vt:lpstr>Где используются ИС?</vt:lpstr>
      <vt:lpstr>Типичная схема информационной системы</vt:lpstr>
      <vt:lpstr>Что такое база данных?</vt:lpstr>
      <vt:lpstr>Основные термины и понятия</vt:lpstr>
      <vt:lpstr>Основные термины и понятия</vt:lpstr>
      <vt:lpstr>Основные термины и понятия</vt:lpstr>
      <vt:lpstr>Основные термины и понятия</vt:lpstr>
      <vt:lpstr>Основные термины и понятия</vt:lpstr>
      <vt:lpstr>Разница между БД и СУБД</vt:lpstr>
      <vt:lpstr>Компоненты системы баз данных</vt:lpstr>
      <vt:lpstr>Что такое СУБД?</vt:lpstr>
      <vt:lpstr>Интерфейсы для администрирования</vt:lpstr>
      <vt:lpstr>Функции СУБД</vt:lpstr>
      <vt:lpstr>Функции СУБД</vt:lpstr>
      <vt:lpstr>Функции СУБД</vt:lpstr>
      <vt:lpstr>Функции СУБД</vt:lpstr>
      <vt:lpstr>Функции СУБД</vt:lpstr>
      <vt:lpstr>Из чего состоит СУБД?</vt:lpstr>
      <vt:lpstr>Обобщенная структура СУБД</vt:lpstr>
      <vt:lpstr>Критерии для оценки СУБД</vt:lpstr>
      <vt:lpstr>Критерии для оценки СУБД</vt:lpstr>
      <vt:lpstr>Основные пользователи при работе с СУБД</vt:lpstr>
      <vt:lpstr>Общее направление деятельности персонала при работе с БД</vt:lpstr>
      <vt:lpstr>Роль БД на предприятии</vt:lpstr>
      <vt:lpstr>Жизненный цикл проекта БД</vt:lpstr>
      <vt:lpstr>Примеры.</vt:lpstr>
      <vt:lpstr>Программная и аппаратная составляющая</vt:lpstr>
      <vt:lpstr>Стоимость современных БД</vt:lpstr>
      <vt:lpstr>Трехуровневая архитектура ANSI/X3/SPARC</vt:lpstr>
      <vt:lpstr>Способы доступа к БД</vt:lpstr>
      <vt:lpstr>Достоинства и недостатки файл-серверной архитектуры</vt:lpstr>
      <vt:lpstr>Способы доступа к БД</vt:lpstr>
      <vt:lpstr>Архитектура клиент-сервер</vt:lpstr>
      <vt:lpstr>Архитектура клиент-сервер</vt:lpstr>
      <vt:lpstr>Достоинства и недостатки клиент-серверной архитектуры</vt:lpstr>
      <vt:lpstr>Способы доступа к БД</vt:lpstr>
      <vt:lpstr>Классификация по степени распределённости </vt:lpstr>
      <vt:lpstr>Этапы разработки</vt:lpstr>
      <vt:lpstr>Архитектура современных СУБД</vt:lpstr>
      <vt:lpstr>Популярные модели распределения функций между сервером и клиентом</vt:lpstr>
      <vt:lpstr>Распределенная система</vt:lpstr>
      <vt:lpstr>Какие бывают формы представления данных?</vt:lpstr>
      <vt:lpstr>Какие бывают формы представления данных?</vt:lpstr>
      <vt:lpstr>Какие бывают формы представления данных?</vt:lpstr>
      <vt:lpstr>Эволюция моделей реализации данных</vt:lpstr>
      <vt:lpstr>Литература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1161</cp:revision>
  <dcterms:created xsi:type="dcterms:W3CDTF">2020-09-08T03:34:15Z</dcterms:created>
  <dcterms:modified xsi:type="dcterms:W3CDTF">2022-09-01T05:03:31Z</dcterms:modified>
</cp:coreProperties>
</file>